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82"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4"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3B4D0-96E3-455A-8958-95B4E20E1E30}"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94D10-EA31-4A34-9C0C-69738248A36F}" type="slidenum">
              <a:rPr lang="en-US" smtClean="0"/>
              <a:t>‹#›</a:t>
            </a:fld>
            <a:endParaRPr lang="en-US"/>
          </a:p>
        </p:txBody>
      </p:sp>
    </p:spTree>
    <p:extLst>
      <p:ext uri="{BB962C8B-B14F-4D97-AF65-F5344CB8AC3E}">
        <p14:creationId xmlns:p14="http://schemas.microsoft.com/office/powerpoint/2010/main" val="371348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F94D10-EA31-4A34-9C0C-69738248A36F}" type="slidenum">
              <a:rPr lang="en-US" smtClean="0"/>
              <a:t>13</a:t>
            </a:fld>
            <a:endParaRPr lang="en-US"/>
          </a:p>
        </p:txBody>
      </p:sp>
    </p:spTree>
    <p:extLst>
      <p:ext uri="{BB962C8B-B14F-4D97-AF65-F5344CB8AC3E}">
        <p14:creationId xmlns:p14="http://schemas.microsoft.com/office/powerpoint/2010/main" val="3950794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F94D10-EA31-4A34-9C0C-69738248A36F}" type="slidenum">
              <a:rPr lang="en-US" smtClean="0"/>
              <a:t>14</a:t>
            </a:fld>
            <a:endParaRPr lang="en-US"/>
          </a:p>
        </p:txBody>
      </p:sp>
    </p:spTree>
    <p:extLst>
      <p:ext uri="{BB962C8B-B14F-4D97-AF65-F5344CB8AC3E}">
        <p14:creationId xmlns:p14="http://schemas.microsoft.com/office/powerpoint/2010/main" val="3021481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5/11/2022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792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5/11/2022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22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5/11/2022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8318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5/11/2022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558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5/11/2022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802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5/11/2022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61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5/11/2022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335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5/11/2022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681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5/11/2022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342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5/11/2022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6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5/11/2022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673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5/11/2022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2879922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hyperlink" Target="https://gitlab.com/jeffersonbourguignon/robotics-and-operating-systems-android-and-automated-probe-water-drone-proj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3">
            <a:extLst>
              <a:ext uri="{FF2B5EF4-FFF2-40B4-BE49-F238E27FC236}">
                <a16:creationId xmlns:a16="http://schemas.microsoft.com/office/drawing/2014/main" id="{B0AF13EB-F74B-5F64-8A86-238CBD1251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11" name="Rectangle: Rounded Corners 10">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8580" y="643467"/>
            <a:ext cx="3859952" cy="5215839"/>
          </a:xfrm>
          <a:prstGeom prst="roundRect">
            <a:avLst>
              <a:gd name="adj" fmla="val 265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081112-4EDF-4EF4-B471-C6290402CEA6}"/>
              </a:ext>
            </a:extLst>
          </p:cNvPr>
          <p:cNvSpPr>
            <a:spLocks noGrp="1"/>
          </p:cNvSpPr>
          <p:nvPr>
            <p:ph type="ctrTitle"/>
          </p:nvPr>
        </p:nvSpPr>
        <p:spPr>
          <a:xfrm>
            <a:off x="7879080" y="795509"/>
            <a:ext cx="3507023" cy="3011340"/>
          </a:xfrm>
        </p:spPr>
        <p:txBody>
          <a:bodyPr>
            <a:normAutofit/>
          </a:bodyPr>
          <a:lstStyle/>
          <a:p>
            <a:r>
              <a:rPr lang="en-US" sz="5000" dirty="0"/>
              <a:t>Robotics Project</a:t>
            </a:r>
          </a:p>
        </p:txBody>
      </p:sp>
      <p:sp>
        <p:nvSpPr>
          <p:cNvPr id="3" name="Subtitle 2">
            <a:extLst>
              <a:ext uri="{FF2B5EF4-FFF2-40B4-BE49-F238E27FC236}">
                <a16:creationId xmlns:a16="http://schemas.microsoft.com/office/drawing/2014/main" id="{CE3E4E54-AD31-460F-8CB0-7A2D3822322C}"/>
              </a:ext>
            </a:extLst>
          </p:cNvPr>
          <p:cNvSpPr>
            <a:spLocks noGrp="1"/>
          </p:cNvSpPr>
          <p:nvPr>
            <p:ph type="subTitle" idx="1"/>
          </p:nvPr>
        </p:nvSpPr>
        <p:spPr>
          <a:xfrm>
            <a:off x="7879080" y="3898924"/>
            <a:ext cx="3507023" cy="1777878"/>
          </a:xfrm>
        </p:spPr>
        <p:txBody>
          <a:bodyPr>
            <a:normAutofit/>
          </a:bodyPr>
          <a:lstStyle/>
          <a:p>
            <a:r>
              <a:rPr lang="en-US" dirty="0"/>
              <a:t>Water borne self</a:t>
            </a:r>
          </a:p>
          <a:p>
            <a:r>
              <a:rPr lang="en-US" dirty="0"/>
              <a:t>propelled  automated</a:t>
            </a:r>
          </a:p>
          <a:p>
            <a:r>
              <a:rPr lang="en-US" dirty="0"/>
              <a:t>probe.</a:t>
            </a:r>
          </a:p>
        </p:txBody>
      </p:sp>
      <p:sp>
        <p:nvSpPr>
          <p:cNvPr id="13" name="Arc 12">
            <a:extLst>
              <a:ext uri="{FF2B5EF4-FFF2-40B4-BE49-F238E27FC236}">
                <a16:creationId xmlns:a16="http://schemas.microsoft.com/office/drawing/2014/main" id="{DCFDFFB9-D302-4A05-A770-D33232254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0584" y="8305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556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 name="Freeform: Shape 10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Arc 10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7" name="Rectangle 110">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Arc 112">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2400" kern="1200" dirty="0">
                <a:solidFill>
                  <a:schemeClr val="tx1"/>
                </a:solidFill>
                <a:latin typeface="+mj-lt"/>
                <a:ea typeface="+mj-ea"/>
                <a:cs typeface="+mj-cs"/>
              </a:rPr>
              <a:t>Thread3 is a very smart solution given by </a:t>
            </a:r>
            <a:r>
              <a:rPr lang="en-US" sz="2400" dirty="0"/>
              <a:t>Gaurav</a:t>
            </a:r>
            <a:r>
              <a:rPr lang="en-US" sz="2400" kern="1200" dirty="0">
                <a:solidFill>
                  <a:schemeClr val="tx1"/>
                </a:solidFill>
                <a:latin typeface="+mj-lt"/>
                <a:ea typeface="+mj-ea"/>
                <a:cs typeface="+mj-cs"/>
              </a:rPr>
              <a:t> it may not look like much, but it saves a lot of coding, I think of it as a sort of reverse code factory design. If you go back to the buttons, they all use it</a:t>
            </a:r>
            <a:r>
              <a:rPr lang="en-US" sz="2400" dirty="0"/>
              <a:t>.</a:t>
            </a:r>
            <a:endParaRPr lang="en-US" sz="2400" kern="1200" dirty="0">
              <a:solidFill>
                <a:schemeClr val="tx1"/>
              </a:solidFill>
              <a:latin typeface="+mj-lt"/>
              <a:ea typeface="+mj-ea"/>
              <a:cs typeface="+mj-cs"/>
            </a:endParaRPr>
          </a:p>
        </p:txBody>
      </p:sp>
      <p:pic>
        <p:nvPicPr>
          <p:cNvPr id="7" name="Content Placeholder 6">
            <a:extLst>
              <a:ext uri="{FF2B5EF4-FFF2-40B4-BE49-F238E27FC236}">
                <a16:creationId xmlns:a16="http://schemas.microsoft.com/office/drawing/2014/main" id="{02DAD55E-071F-4E0D-A427-41069A535260}"/>
              </a:ext>
            </a:extLst>
          </p:cNvPr>
          <p:cNvPicPr>
            <a:picLocks noGrp="1" noChangeAspect="1"/>
          </p:cNvPicPr>
          <p:nvPr>
            <p:ph idx="1"/>
          </p:nvPr>
        </p:nvPicPr>
        <p:blipFill>
          <a:blip r:embed="rId2"/>
          <a:stretch>
            <a:fillRect/>
          </a:stretch>
        </p:blipFill>
        <p:spPr>
          <a:xfrm>
            <a:off x="0" y="2061473"/>
            <a:ext cx="5850384" cy="273505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29" name="Oval 114">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998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Freeform: Shape 8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Arc 8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87" name="Rectangle 86">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Arc 88">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3300" kern="1200" dirty="0">
                <a:solidFill>
                  <a:schemeClr val="tx1"/>
                </a:solidFill>
                <a:latin typeface="+mj-lt"/>
                <a:ea typeface="+mj-ea"/>
                <a:cs typeface="+mj-cs"/>
              </a:rPr>
              <a:t>Thread4 is also used by a button it updates the information in a useful visual log in a table format</a:t>
            </a:r>
          </a:p>
        </p:txBody>
      </p:sp>
      <p:pic>
        <p:nvPicPr>
          <p:cNvPr id="6" name="Content Placeholder 5">
            <a:extLst>
              <a:ext uri="{FF2B5EF4-FFF2-40B4-BE49-F238E27FC236}">
                <a16:creationId xmlns:a16="http://schemas.microsoft.com/office/drawing/2014/main" id="{63EB05D4-C535-4852-A998-9047B092E97E}"/>
              </a:ext>
            </a:extLst>
          </p:cNvPr>
          <p:cNvPicPr>
            <a:picLocks noGrp="1" noChangeAspect="1"/>
          </p:cNvPicPr>
          <p:nvPr>
            <p:ph idx="1"/>
          </p:nvPr>
        </p:nvPicPr>
        <p:blipFill>
          <a:blip r:embed="rId2"/>
          <a:stretch>
            <a:fillRect/>
          </a:stretch>
        </p:blipFill>
        <p:spPr>
          <a:xfrm>
            <a:off x="0" y="1388679"/>
            <a:ext cx="5850384" cy="4080642"/>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91" name="Oval 90">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472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Freeform: Shape 10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Arc 1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3" name="Rectangle 112">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Arc 11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2900" kern="1200" dirty="0">
                <a:solidFill>
                  <a:schemeClr val="tx1"/>
                </a:solidFill>
                <a:latin typeface="+mj-lt"/>
                <a:ea typeface="+mj-ea"/>
                <a:cs typeface="+mj-cs"/>
              </a:rPr>
              <a:t>This is our application; it is hard to explain all the cool things it does, but we will demonstrate them with the help of the probe it is meant to operate.</a:t>
            </a:r>
          </a:p>
        </p:txBody>
      </p:sp>
      <p:pic>
        <p:nvPicPr>
          <p:cNvPr id="7" name="Content Placeholder 6">
            <a:extLst>
              <a:ext uri="{FF2B5EF4-FFF2-40B4-BE49-F238E27FC236}">
                <a16:creationId xmlns:a16="http://schemas.microsoft.com/office/drawing/2014/main" id="{70D767E0-ED42-4287-9331-715E62661440}"/>
              </a:ext>
            </a:extLst>
          </p:cNvPr>
          <p:cNvPicPr>
            <a:picLocks noGrp="1" noChangeAspect="1"/>
          </p:cNvPicPr>
          <p:nvPr>
            <p:ph idx="1"/>
          </p:nvPr>
        </p:nvPicPr>
        <p:blipFill>
          <a:blip r:embed="rId2"/>
          <a:stretch>
            <a:fillRect/>
          </a:stretch>
        </p:blipFill>
        <p:spPr>
          <a:xfrm>
            <a:off x="0" y="494961"/>
            <a:ext cx="3550187" cy="5868078"/>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17" name="Oval 116">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54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Freeform: Shape 13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Arc 13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picture containing ground&#10;&#10;Description automatically generated">
            <a:extLst>
              <a:ext uri="{FF2B5EF4-FFF2-40B4-BE49-F238E27FC236}">
                <a16:creationId xmlns:a16="http://schemas.microsoft.com/office/drawing/2014/main" id="{24396331-2CE2-499A-8DA2-903CF857C162}"/>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l="13778" r="-1" b="-1"/>
          <a:stretch/>
        </p:blipFill>
        <p:spPr>
          <a:xfrm rot="10800000">
            <a:off x="20" y="10"/>
            <a:ext cx="12191980" cy="6857990"/>
          </a:xfrm>
          <a:prstGeom prst="rect">
            <a:avLst/>
          </a:prstGeom>
        </p:spPr>
      </p:pic>
      <p:sp>
        <p:nvSpPr>
          <p:cNvPr id="141" name="Rectangle: Rounded Corners 140">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7"/>
            <a:ext cx="3859952" cy="5215839"/>
          </a:xfrm>
          <a:prstGeom prst="roundRect">
            <a:avLst>
              <a:gd name="adj" fmla="val 265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826219" y="795509"/>
            <a:ext cx="3507023" cy="3011340"/>
          </a:xfrm>
        </p:spPr>
        <p:txBody>
          <a:bodyPr vert="horz" lIns="91440" tIns="45720" rIns="91440" bIns="45720" rtlCol="0" anchor="b">
            <a:normAutofit/>
          </a:bodyPr>
          <a:lstStyle/>
          <a:p>
            <a:pPr algn="ctr"/>
            <a:r>
              <a:rPr lang="en-US" sz="1600" kern="1200" dirty="0">
                <a:solidFill>
                  <a:schemeClr val="tx1"/>
                </a:solidFill>
                <a:latin typeface="+mj-lt"/>
                <a:ea typeface="+mj-ea"/>
                <a:cs typeface="+mj-cs"/>
              </a:rPr>
              <a:t>This is our device it has grown since conception. It currently carries a pi Pico microcontroller; a buck down dc converter; 2 motor controllers with capacity for 2 motors each; a WIFI module; a GPS module; two water thermometer sensors; a lcd screen; and 8 little fish tank pumps</a:t>
            </a:r>
          </a:p>
        </p:txBody>
      </p:sp>
      <p:sp>
        <p:nvSpPr>
          <p:cNvPr id="143" name="Arc 142">
            <a:extLst>
              <a:ext uri="{FF2B5EF4-FFF2-40B4-BE49-F238E27FC236}">
                <a16:creationId xmlns:a16="http://schemas.microsoft.com/office/drawing/2014/main" id="{AE9ADF75-5F35-4ED5-BCC5-F91FC616F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6218" y="8305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14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c 7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9" name="Rectangle 7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B14C90F-5374-4FE2-91B3-2403CC3C53D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566" b="351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454831" y="3634068"/>
            <a:ext cx="4023360" cy="2802219"/>
          </a:xfrm>
        </p:spPr>
        <p:txBody>
          <a:bodyPr vert="horz" lIns="91440" tIns="45720" rIns="91440" bIns="45720" rtlCol="0" anchor="b">
            <a:normAutofit/>
          </a:bodyPr>
          <a:lstStyle/>
          <a:p>
            <a:r>
              <a:rPr lang="en-US" sz="2600" kern="1200" dirty="0">
                <a:solidFill>
                  <a:schemeClr val="tx1"/>
                </a:solidFill>
                <a:latin typeface="+mj-lt"/>
                <a:ea typeface="+mj-ea"/>
                <a:cs typeface="+mj-cs"/>
              </a:rPr>
              <a:t>Our probe has grown so much this diagram is missing some parts and need to be updated. But enough with the boring. Let's see it work!!!</a:t>
            </a:r>
          </a:p>
        </p:txBody>
      </p:sp>
    </p:spTree>
    <p:extLst>
      <p:ext uri="{BB962C8B-B14F-4D97-AF65-F5344CB8AC3E}">
        <p14:creationId xmlns:p14="http://schemas.microsoft.com/office/powerpoint/2010/main" val="47311122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231DB1-C696-9257-07D6-E04CEE8FE40F}"/>
              </a:ext>
            </a:extLst>
          </p:cNvPr>
          <p:cNvSpPr>
            <a:spLocks noGrp="1"/>
          </p:cNvSpPr>
          <p:nvPr>
            <p:ph type="title"/>
          </p:nvPr>
        </p:nvSpPr>
        <p:spPr>
          <a:xfrm>
            <a:off x="838200" y="647593"/>
            <a:ext cx="4467792" cy="3060541"/>
          </a:xfrm>
        </p:spPr>
        <p:txBody>
          <a:bodyPr vert="horz" lIns="91440" tIns="45720" rIns="91440" bIns="45720" rtlCol="0" anchor="b">
            <a:normAutofit/>
          </a:bodyPr>
          <a:lstStyle/>
          <a:p>
            <a:pPr algn="ctr"/>
            <a:r>
              <a:rPr lang="en-US" sz="4200" kern="1200">
                <a:solidFill>
                  <a:srgbClr val="FFFFFF"/>
                </a:solidFill>
                <a:latin typeface="+mj-lt"/>
                <a:ea typeface="+mj-ea"/>
                <a:cs typeface="+mj-cs"/>
              </a:rPr>
              <a:t>Communication </a:t>
            </a:r>
          </a:p>
        </p:txBody>
      </p:sp>
      <p:sp>
        <p:nvSpPr>
          <p:cNvPr id="18" name="Oval 1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B9B6F02D-3E64-E211-08D7-702FAB339026}"/>
              </a:ext>
            </a:extLst>
          </p:cNvPr>
          <p:cNvPicPr>
            <a:picLocks noGrp="1" noChangeAspect="1"/>
          </p:cNvPicPr>
          <p:nvPr>
            <p:ph idx="1"/>
          </p:nvPr>
        </p:nvPicPr>
        <p:blipFill>
          <a:blip r:embed="rId2"/>
          <a:stretch>
            <a:fillRect/>
          </a:stretch>
        </p:blipFill>
        <p:spPr>
          <a:xfrm>
            <a:off x="6151798" y="1839794"/>
            <a:ext cx="4252055" cy="3178411"/>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3790186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264B0823-C9D2-B4F3-7112-209846386155}"/>
              </a:ext>
            </a:extLst>
          </p:cNvPr>
          <p:cNvPicPr>
            <a:picLocks noGrp="1" noChangeAspect="1"/>
          </p:cNvPicPr>
          <p:nvPr>
            <p:ph idx="1"/>
          </p:nvPr>
        </p:nvPicPr>
        <p:blipFill rotWithShape="1">
          <a:blip r:embed="rId2"/>
          <a:srcRect r="19675" b="-1"/>
          <a:stretch/>
        </p:blipFill>
        <p:spPr>
          <a:xfrm>
            <a:off x="0" y="1826638"/>
            <a:ext cx="5850384" cy="3204723"/>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31" name="Oval 30">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220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Arc 5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Arc 5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61C631E7-7B41-DC8F-B638-6D74513879FB}"/>
              </a:ext>
            </a:extLst>
          </p:cNvPr>
          <p:cNvPicPr>
            <a:picLocks noGrp="1" noChangeAspect="1"/>
          </p:cNvPicPr>
          <p:nvPr>
            <p:ph idx="1"/>
          </p:nvPr>
        </p:nvPicPr>
        <p:blipFill>
          <a:blip r:embed="rId2"/>
          <a:stretch>
            <a:fillRect/>
          </a:stretch>
        </p:blipFill>
        <p:spPr>
          <a:xfrm>
            <a:off x="0" y="1154664"/>
            <a:ext cx="5850384" cy="4548672"/>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58" name="Oval 5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25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Blur motion lights of traffic">
            <a:extLst>
              <a:ext uri="{FF2B5EF4-FFF2-40B4-BE49-F238E27FC236}">
                <a16:creationId xmlns:a16="http://schemas.microsoft.com/office/drawing/2014/main" id="{630C0377-FDBF-F7F3-DD12-FD9C4F299529}"/>
              </a:ext>
            </a:extLst>
          </p:cNvPr>
          <p:cNvPicPr>
            <a:picLocks noChangeAspect="1"/>
          </p:cNvPicPr>
          <p:nvPr/>
        </p:nvPicPr>
        <p:blipFill rotWithShape="1">
          <a:blip r:embed="rId2"/>
          <a:srcRect t="12862" b="266"/>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2AB40B-026F-ADD7-D0FB-A66A1D279D54}"/>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5400" kern="1200">
                <a:solidFill>
                  <a:schemeClr val="tx1"/>
                </a:solidFill>
                <a:latin typeface="+mj-lt"/>
                <a:ea typeface="+mj-ea"/>
                <a:cs typeface="+mj-cs"/>
              </a:rPr>
              <a:t>Movement </a:t>
            </a:r>
          </a:p>
        </p:txBody>
      </p:sp>
    </p:spTree>
    <p:extLst>
      <p:ext uri="{BB962C8B-B14F-4D97-AF65-F5344CB8AC3E}">
        <p14:creationId xmlns:p14="http://schemas.microsoft.com/office/powerpoint/2010/main" val="83554521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3ECDCB6-925C-A5E2-D281-813309CC6430}"/>
              </a:ext>
            </a:extLst>
          </p:cNvPr>
          <p:cNvSpPr>
            <a:spLocks noGrp="1"/>
          </p:cNvSpPr>
          <p:nvPr>
            <p:ph type="title"/>
          </p:nvPr>
        </p:nvSpPr>
        <p:spPr/>
        <p:txBody>
          <a:bodyPr/>
          <a:lstStyle/>
          <a:p>
            <a:r>
              <a:rPr lang="en-US" dirty="0"/>
              <a:t>Listening to calls and activating functions</a:t>
            </a:r>
          </a:p>
        </p:txBody>
      </p:sp>
      <p:pic>
        <p:nvPicPr>
          <p:cNvPr id="9" name="Content Placeholder 8">
            <a:extLst>
              <a:ext uri="{FF2B5EF4-FFF2-40B4-BE49-F238E27FC236}">
                <a16:creationId xmlns:a16="http://schemas.microsoft.com/office/drawing/2014/main" id="{F9E21ECB-5E4D-881A-2DD1-17D31E3F0BA8}"/>
              </a:ext>
            </a:extLst>
          </p:cNvPr>
          <p:cNvPicPr>
            <a:picLocks noGrp="1" noChangeAspect="1"/>
          </p:cNvPicPr>
          <p:nvPr>
            <p:ph idx="1"/>
          </p:nvPr>
        </p:nvPicPr>
        <p:blipFill rotWithShape="1">
          <a:blip r:embed="rId2"/>
          <a:stretch/>
        </p:blipFill>
        <p:spPr>
          <a:xfrm>
            <a:off x="2469730" y="1825625"/>
            <a:ext cx="7252539" cy="3859213"/>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Tree>
    <p:extLst>
      <p:ext uri="{BB962C8B-B14F-4D97-AF65-F5344CB8AC3E}">
        <p14:creationId xmlns:p14="http://schemas.microsoft.com/office/powerpoint/2010/main" val="347867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18D40-624E-EDC0-E152-2B797E8B17DF}"/>
              </a:ext>
            </a:extLst>
          </p:cNvPr>
          <p:cNvSpPr>
            <a:spLocks noGrp="1"/>
          </p:cNvSpPr>
          <p:nvPr>
            <p:ph type="ctrTitle"/>
          </p:nvPr>
        </p:nvSpPr>
        <p:spPr/>
        <p:txBody>
          <a:bodyPr/>
          <a:lstStyle/>
          <a:p>
            <a:r>
              <a:rPr lang="en-US" dirty="0"/>
              <a:t>Android Portion</a:t>
            </a:r>
          </a:p>
        </p:txBody>
      </p:sp>
      <p:sp>
        <p:nvSpPr>
          <p:cNvPr id="3" name="Subtitle 2">
            <a:extLst>
              <a:ext uri="{FF2B5EF4-FFF2-40B4-BE49-F238E27FC236}">
                <a16:creationId xmlns:a16="http://schemas.microsoft.com/office/drawing/2014/main" id="{CE4939C1-1CE6-3D1E-316C-44FD477614DF}"/>
              </a:ext>
            </a:extLst>
          </p:cNvPr>
          <p:cNvSpPr>
            <a:spLocks noGrp="1"/>
          </p:cNvSpPr>
          <p:nvPr>
            <p:ph type="subTitle" idx="1"/>
          </p:nvPr>
        </p:nvSpPr>
        <p:spPr/>
        <p:txBody>
          <a:bodyPr/>
          <a:lstStyle/>
          <a:p>
            <a:r>
              <a:rPr lang="en-US" dirty="0"/>
              <a:t>The code used to communicate with the drone remotely </a:t>
            </a:r>
          </a:p>
        </p:txBody>
      </p:sp>
    </p:spTree>
    <p:extLst>
      <p:ext uri="{BB962C8B-B14F-4D97-AF65-F5344CB8AC3E}">
        <p14:creationId xmlns:p14="http://schemas.microsoft.com/office/powerpoint/2010/main" val="103547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A002-72E8-6628-4C38-30EBB2ECAA54}"/>
              </a:ext>
            </a:extLst>
          </p:cNvPr>
          <p:cNvSpPr>
            <a:spLocks noGrp="1"/>
          </p:cNvSpPr>
          <p:nvPr>
            <p:ph type="title"/>
          </p:nvPr>
        </p:nvSpPr>
        <p:spPr/>
        <p:txBody>
          <a:bodyPr/>
          <a:lstStyle/>
          <a:p>
            <a:r>
              <a:rPr lang="en-US" dirty="0"/>
              <a:t>Inside the pump class</a:t>
            </a:r>
          </a:p>
        </p:txBody>
      </p:sp>
      <p:sp>
        <p:nvSpPr>
          <p:cNvPr id="3" name="Text Placeholder 2">
            <a:extLst>
              <a:ext uri="{FF2B5EF4-FFF2-40B4-BE49-F238E27FC236}">
                <a16:creationId xmlns:a16="http://schemas.microsoft.com/office/drawing/2014/main" id="{073AE09D-1308-A226-F158-31982CEC4C01}"/>
              </a:ext>
            </a:extLst>
          </p:cNvPr>
          <p:cNvSpPr>
            <a:spLocks noGrp="1"/>
          </p:cNvSpPr>
          <p:nvPr>
            <p:ph type="body" idx="1"/>
          </p:nvPr>
        </p:nvSpPr>
        <p:spPr/>
        <p:txBody>
          <a:bodyPr/>
          <a:lstStyle/>
          <a:p>
            <a:r>
              <a:rPr lang="en-US" dirty="0"/>
              <a:t>Setting up</a:t>
            </a:r>
          </a:p>
        </p:txBody>
      </p:sp>
      <p:pic>
        <p:nvPicPr>
          <p:cNvPr id="8" name="Content Placeholder 7">
            <a:extLst>
              <a:ext uri="{FF2B5EF4-FFF2-40B4-BE49-F238E27FC236}">
                <a16:creationId xmlns:a16="http://schemas.microsoft.com/office/drawing/2014/main" id="{4C574603-8F98-C811-82FB-1A00FCB78C1C}"/>
              </a:ext>
            </a:extLst>
          </p:cNvPr>
          <p:cNvPicPr>
            <a:picLocks noGrp="1" noChangeAspect="1"/>
          </p:cNvPicPr>
          <p:nvPr>
            <p:ph sz="half" idx="2"/>
          </p:nvPr>
        </p:nvPicPr>
        <p:blipFill>
          <a:blip r:embed="rId2"/>
          <a:stretch>
            <a:fillRect/>
          </a:stretch>
        </p:blipFill>
        <p:spPr>
          <a:xfrm>
            <a:off x="912904" y="2505075"/>
            <a:ext cx="5011555" cy="3684588"/>
          </a:xfrm>
        </p:spPr>
      </p:pic>
      <p:sp>
        <p:nvSpPr>
          <p:cNvPr id="5" name="Text Placeholder 4">
            <a:extLst>
              <a:ext uri="{FF2B5EF4-FFF2-40B4-BE49-F238E27FC236}">
                <a16:creationId xmlns:a16="http://schemas.microsoft.com/office/drawing/2014/main" id="{8F761457-A850-4B73-A286-32B0E6FEEFCB}"/>
              </a:ext>
            </a:extLst>
          </p:cNvPr>
          <p:cNvSpPr>
            <a:spLocks noGrp="1"/>
          </p:cNvSpPr>
          <p:nvPr>
            <p:ph type="body" sz="quarter" idx="3"/>
          </p:nvPr>
        </p:nvSpPr>
        <p:spPr/>
        <p:txBody>
          <a:bodyPr/>
          <a:lstStyle/>
          <a:p>
            <a:r>
              <a:rPr lang="en-US" dirty="0"/>
              <a:t>Calling individually </a:t>
            </a:r>
          </a:p>
        </p:txBody>
      </p:sp>
      <p:pic>
        <p:nvPicPr>
          <p:cNvPr id="10" name="Content Placeholder 9">
            <a:extLst>
              <a:ext uri="{FF2B5EF4-FFF2-40B4-BE49-F238E27FC236}">
                <a16:creationId xmlns:a16="http://schemas.microsoft.com/office/drawing/2014/main" id="{E0521C2E-D061-DB94-7335-4BC0BB5ED3EA}"/>
              </a:ext>
            </a:extLst>
          </p:cNvPr>
          <p:cNvPicPr>
            <a:picLocks noGrp="1" noChangeAspect="1"/>
          </p:cNvPicPr>
          <p:nvPr>
            <p:ph sz="quarter" idx="4"/>
          </p:nvPr>
        </p:nvPicPr>
        <p:blipFill>
          <a:blip r:embed="rId3"/>
          <a:stretch>
            <a:fillRect/>
          </a:stretch>
        </p:blipFill>
        <p:spPr>
          <a:xfrm>
            <a:off x="6172200" y="2580215"/>
            <a:ext cx="5183188" cy="3534308"/>
          </a:xfrm>
        </p:spPr>
      </p:pic>
    </p:spTree>
    <p:extLst>
      <p:ext uri="{BB962C8B-B14F-4D97-AF65-F5344CB8AC3E}">
        <p14:creationId xmlns:p14="http://schemas.microsoft.com/office/powerpoint/2010/main" val="1032484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A002-72E8-6628-4C38-30EBB2ECAA54}"/>
              </a:ext>
            </a:extLst>
          </p:cNvPr>
          <p:cNvSpPr>
            <a:spLocks noGrp="1"/>
          </p:cNvSpPr>
          <p:nvPr>
            <p:ph type="title"/>
          </p:nvPr>
        </p:nvSpPr>
        <p:spPr/>
        <p:txBody>
          <a:bodyPr/>
          <a:lstStyle/>
          <a:p>
            <a:r>
              <a:rPr lang="en-US" dirty="0"/>
              <a:t>Inside the pump class</a:t>
            </a:r>
          </a:p>
        </p:txBody>
      </p:sp>
      <p:sp>
        <p:nvSpPr>
          <p:cNvPr id="3" name="Text Placeholder 2">
            <a:extLst>
              <a:ext uri="{FF2B5EF4-FFF2-40B4-BE49-F238E27FC236}">
                <a16:creationId xmlns:a16="http://schemas.microsoft.com/office/drawing/2014/main" id="{073AE09D-1308-A226-F158-31982CEC4C01}"/>
              </a:ext>
            </a:extLst>
          </p:cNvPr>
          <p:cNvSpPr>
            <a:spLocks noGrp="1"/>
          </p:cNvSpPr>
          <p:nvPr>
            <p:ph type="body" idx="1"/>
          </p:nvPr>
        </p:nvSpPr>
        <p:spPr/>
        <p:txBody>
          <a:bodyPr/>
          <a:lstStyle/>
          <a:p>
            <a:r>
              <a:rPr lang="en-US" dirty="0"/>
              <a:t>Using temperature as an incentive for movement</a:t>
            </a:r>
          </a:p>
        </p:txBody>
      </p:sp>
      <p:sp>
        <p:nvSpPr>
          <p:cNvPr id="5" name="Text Placeholder 4">
            <a:extLst>
              <a:ext uri="{FF2B5EF4-FFF2-40B4-BE49-F238E27FC236}">
                <a16:creationId xmlns:a16="http://schemas.microsoft.com/office/drawing/2014/main" id="{8F761457-A850-4B73-A286-32B0E6FEEFCB}"/>
              </a:ext>
            </a:extLst>
          </p:cNvPr>
          <p:cNvSpPr>
            <a:spLocks noGrp="1"/>
          </p:cNvSpPr>
          <p:nvPr>
            <p:ph type="body" sz="quarter" idx="3"/>
          </p:nvPr>
        </p:nvSpPr>
        <p:spPr/>
        <p:txBody>
          <a:bodyPr/>
          <a:lstStyle/>
          <a:p>
            <a:r>
              <a:rPr lang="en-US" dirty="0"/>
              <a:t>Adding pseudo randomness to movement </a:t>
            </a:r>
          </a:p>
        </p:txBody>
      </p:sp>
      <p:pic>
        <p:nvPicPr>
          <p:cNvPr id="14" name="Content Placeholder 13">
            <a:extLst>
              <a:ext uri="{FF2B5EF4-FFF2-40B4-BE49-F238E27FC236}">
                <a16:creationId xmlns:a16="http://schemas.microsoft.com/office/drawing/2014/main" id="{C81A3737-403C-D90E-2CF0-71813E68FD93}"/>
              </a:ext>
            </a:extLst>
          </p:cNvPr>
          <p:cNvPicPr>
            <a:picLocks noGrp="1" noChangeAspect="1"/>
          </p:cNvPicPr>
          <p:nvPr>
            <p:ph sz="half" idx="2"/>
          </p:nvPr>
        </p:nvPicPr>
        <p:blipFill>
          <a:blip r:embed="rId2"/>
          <a:stretch>
            <a:fillRect/>
          </a:stretch>
        </p:blipFill>
        <p:spPr>
          <a:xfrm>
            <a:off x="1396814" y="2505075"/>
            <a:ext cx="4043735" cy="3684588"/>
          </a:xfrm>
        </p:spPr>
      </p:pic>
      <p:pic>
        <p:nvPicPr>
          <p:cNvPr id="18" name="Content Placeholder 17">
            <a:extLst>
              <a:ext uri="{FF2B5EF4-FFF2-40B4-BE49-F238E27FC236}">
                <a16:creationId xmlns:a16="http://schemas.microsoft.com/office/drawing/2014/main" id="{C22847CE-2FCE-1682-D5C8-401381521CFB}"/>
              </a:ext>
            </a:extLst>
          </p:cNvPr>
          <p:cNvPicPr>
            <a:picLocks noGrp="1" noChangeAspect="1"/>
          </p:cNvPicPr>
          <p:nvPr>
            <p:ph sz="quarter" idx="4"/>
          </p:nvPr>
        </p:nvPicPr>
        <p:blipFill>
          <a:blip r:embed="rId3"/>
          <a:stretch>
            <a:fillRect/>
          </a:stretch>
        </p:blipFill>
        <p:spPr>
          <a:xfrm>
            <a:off x="6271685" y="2505075"/>
            <a:ext cx="4984217" cy="3684588"/>
          </a:xfrm>
        </p:spPr>
      </p:pic>
    </p:spTree>
    <p:extLst>
      <p:ext uri="{BB962C8B-B14F-4D97-AF65-F5344CB8AC3E}">
        <p14:creationId xmlns:p14="http://schemas.microsoft.com/office/powerpoint/2010/main" val="3299655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lluminated server room panel">
            <a:extLst>
              <a:ext uri="{FF2B5EF4-FFF2-40B4-BE49-F238E27FC236}">
                <a16:creationId xmlns:a16="http://schemas.microsoft.com/office/drawing/2014/main" id="{550FA97C-F84D-84A5-421F-69898F318FF4}"/>
              </a:ext>
            </a:extLst>
          </p:cNvPr>
          <p:cNvPicPr>
            <a:picLocks noChangeAspect="1"/>
          </p:cNvPicPr>
          <p:nvPr/>
        </p:nvPicPr>
        <p:blipFill rotWithShape="1">
          <a:blip r:embed="rId2"/>
          <a:srcRect t="15730"/>
          <a:stretch/>
        </p:blipFill>
        <p:spPr>
          <a:xfrm>
            <a:off x="-2" y="10"/>
            <a:ext cx="12192002" cy="6857990"/>
          </a:xfrm>
          <a:prstGeom prst="rect">
            <a:avLst/>
          </a:prstGeom>
        </p:spPr>
      </p:pic>
      <p:sp>
        <p:nvSpPr>
          <p:cNvPr id="10" name="Rectangle 9">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ABFD8C-22B5-B223-9B31-DB93B92114D7}"/>
              </a:ext>
            </a:extLst>
          </p:cNvPr>
          <p:cNvSpPr>
            <a:spLocks noGrp="1"/>
          </p:cNvSpPr>
          <p:nvPr>
            <p:ph type="ctrTitle"/>
          </p:nvPr>
        </p:nvSpPr>
        <p:spPr>
          <a:xfrm>
            <a:off x="7848600" y="1122363"/>
            <a:ext cx="4023360" cy="2807208"/>
          </a:xfrm>
        </p:spPr>
        <p:txBody>
          <a:bodyPr anchor="b">
            <a:normAutofit/>
          </a:bodyPr>
          <a:lstStyle/>
          <a:p>
            <a:pPr algn="l"/>
            <a:r>
              <a:rPr lang="en-US" sz="4600"/>
              <a:t>Data Management</a:t>
            </a:r>
          </a:p>
        </p:txBody>
      </p:sp>
    </p:spTree>
    <p:extLst>
      <p:ext uri="{BB962C8B-B14F-4D97-AF65-F5344CB8AC3E}">
        <p14:creationId xmlns:p14="http://schemas.microsoft.com/office/powerpoint/2010/main" val="1758336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E566E14-CCF0-E4E9-84BA-F76057BF4B5F}"/>
              </a:ext>
            </a:extLst>
          </p:cNvPr>
          <p:cNvPicPr>
            <a:picLocks noChangeAspect="1"/>
          </p:cNvPicPr>
          <p:nvPr/>
        </p:nvPicPr>
        <p:blipFill rotWithShape="1">
          <a:blip r:embed="rId2">
            <a:alphaModFix amt="55000"/>
          </a:blip>
          <a:srcRect t="919" b="4544"/>
          <a:stretch/>
        </p:blipFill>
        <p:spPr>
          <a:xfrm>
            <a:off x="20" y="10"/>
            <a:ext cx="12191980" cy="6857990"/>
          </a:xfrm>
          <a:prstGeom prst="rect">
            <a:avLst/>
          </a:prstGeom>
        </p:spPr>
      </p:pic>
      <p:sp>
        <p:nvSpPr>
          <p:cNvPr id="25" name="Oval 24">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140F1D8-5675-DCF9-CE43-7181DB3F3EF3}"/>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en-US" sz="6000" kern="1200">
                <a:solidFill>
                  <a:schemeClr val="tx1"/>
                </a:solidFill>
                <a:latin typeface="+mj-lt"/>
                <a:ea typeface="+mj-ea"/>
                <a:cs typeface="+mj-cs"/>
              </a:rPr>
              <a:t>Log info</a:t>
            </a:r>
          </a:p>
        </p:txBody>
      </p:sp>
      <p:sp>
        <p:nvSpPr>
          <p:cNvPr id="27" name="Arc 26">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53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140F1D8-5675-DCF9-CE43-7181DB3F3EF3}"/>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dirty="0"/>
              <a:t>GPS</a:t>
            </a:r>
            <a:r>
              <a:rPr lang="en-US" sz="6000" kern="1200" dirty="0">
                <a:solidFill>
                  <a:schemeClr val="tx1"/>
                </a:solidFill>
                <a:latin typeface="+mj-lt"/>
                <a:ea typeface="+mj-ea"/>
                <a:cs typeface="+mj-cs"/>
              </a:rPr>
              <a:t> info</a:t>
            </a:r>
          </a:p>
        </p:txBody>
      </p:sp>
      <p:pic>
        <p:nvPicPr>
          <p:cNvPr id="5" name="Picture 4">
            <a:extLst>
              <a:ext uri="{FF2B5EF4-FFF2-40B4-BE49-F238E27FC236}">
                <a16:creationId xmlns:a16="http://schemas.microsoft.com/office/drawing/2014/main" id="{2E5565EF-0A1B-034B-CF77-ABEE25322A1A}"/>
              </a:ext>
            </a:extLst>
          </p:cNvPr>
          <p:cNvPicPr>
            <a:picLocks noChangeAspect="1"/>
          </p:cNvPicPr>
          <p:nvPr/>
        </p:nvPicPr>
        <p:blipFill>
          <a:blip r:embed="rId2"/>
          <a:stretch>
            <a:fillRect/>
          </a:stretch>
        </p:blipFill>
        <p:spPr>
          <a:xfrm>
            <a:off x="0" y="494961"/>
            <a:ext cx="4327706" cy="5868078"/>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93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Arc 3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Arc 35">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140F1D8-5675-DCF9-CE43-7181DB3F3EF3}"/>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6000" kern="1200">
                <a:solidFill>
                  <a:schemeClr val="tx1"/>
                </a:solidFill>
                <a:latin typeface="+mj-lt"/>
                <a:ea typeface="+mj-ea"/>
                <a:cs typeface="+mj-cs"/>
              </a:rPr>
              <a:t>Geofence info</a:t>
            </a:r>
          </a:p>
        </p:txBody>
      </p:sp>
      <p:pic>
        <p:nvPicPr>
          <p:cNvPr id="3" name="Picture 2">
            <a:extLst>
              <a:ext uri="{FF2B5EF4-FFF2-40B4-BE49-F238E27FC236}">
                <a16:creationId xmlns:a16="http://schemas.microsoft.com/office/drawing/2014/main" id="{713F4874-83C5-E0F8-0650-E9611768B0E7}"/>
              </a:ext>
            </a:extLst>
          </p:cNvPr>
          <p:cNvPicPr>
            <a:picLocks noChangeAspect="1"/>
          </p:cNvPicPr>
          <p:nvPr/>
        </p:nvPicPr>
        <p:blipFill rotWithShape="1">
          <a:blip r:embed="rId2"/>
          <a:srcRect r="2414"/>
          <a:stretch/>
        </p:blipFill>
        <p:spPr>
          <a:xfrm>
            <a:off x="6417733" y="654567"/>
            <a:ext cx="5169282" cy="5489281"/>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8" name="Rectangle 37">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4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ater Bot">
            <a:hlinkClick r:id="" action="ppaction://media"/>
            <a:extLst>
              <a:ext uri="{FF2B5EF4-FFF2-40B4-BE49-F238E27FC236}">
                <a16:creationId xmlns:a16="http://schemas.microsoft.com/office/drawing/2014/main" id="{52324AF0-097B-9655-6BBE-9C53FCC0D4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07037" y="344516"/>
            <a:ext cx="4577634" cy="6387025"/>
          </a:xfrm>
          <a:prstGeom prst="rect">
            <a:avLst/>
          </a:prstGeom>
        </p:spPr>
      </p:pic>
    </p:spTree>
    <p:extLst>
      <p:ext uri="{BB962C8B-B14F-4D97-AF65-F5344CB8AC3E}">
        <p14:creationId xmlns:p14="http://schemas.microsoft.com/office/powerpoint/2010/main" val="143496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8274-D142-23AE-99EE-9788CB56386A}"/>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3EB0EAC9-699F-CD8B-236B-9C450CB03672}"/>
              </a:ext>
            </a:extLst>
          </p:cNvPr>
          <p:cNvSpPr>
            <a:spLocks noGrp="1"/>
          </p:cNvSpPr>
          <p:nvPr>
            <p:ph idx="1"/>
          </p:nvPr>
        </p:nvSpPr>
        <p:spPr/>
        <p:txBody>
          <a:bodyPr>
            <a:normAutofit fontScale="92500" lnSpcReduction="20000"/>
          </a:bodyPr>
          <a:lstStyle/>
          <a:p>
            <a:r>
              <a:rPr lang="en-US" dirty="0"/>
              <a:t>Thorny Python</a:t>
            </a:r>
          </a:p>
          <a:p>
            <a:r>
              <a:rPr lang="en-US" dirty="0" err="1"/>
              <a:t>Micropython</a:t>
            </a:r>
            <a:r>
              <a:rPr lang="en-US" dirty="0"/>
              <a:t> </a:t>
            </a:r>
          </a:p>
          <a:p>
            <a:r>
              <a:rPr lang="en-US" dirty="0"/>
              <a:t>Open source </a:t>
            </a:r>
            <a:r>
              <a:rPr lang="en-US" dirty="0" err="1"/>
              <a:t>micropython</a:t>
            </a:r>
            <a:r>
              <a:rPr lang="en-US" dirty="0"/>
              <a:t> libraries </a:t>
            </a:r>
          </a:p>
          <a:p>
            <a:r>
              <a:rPr lang="en-US" dirty="0"/>
              <a:t>Android Studio</a:t>
            </a:r>
          </a:p>
          <a:p>
            <a:r>
              <a:rPr lang="en-US" dirty="0"/>
              <a:t>Raspberry pi </a:t>
            </a:r>
            <a:r>
              <a:rPr lang="en-US" dirty="0" err="1"/>
              <a:t>pico</a:t>
            </a:r>
            <a:r>
              <a:rPr lang="en-US" dirty="0"/>
              <a:t> tutorials</a:t>
            </a:r>
          </a:p>
          <a:p>
            <a:r>
              <a:rPr lang="en-US" dirty="0"/>
              <a:t>Python documentation</a:t>
            </a:r>
          </a:p>
          <a:p>
            <a:r>
              <a:rPr lang="en-US" dirty="0"/>
              <a:t>Android java tutorials   </a:t>
            </a:r>
          </a:p>
          <a:p>
            <a:r>
              <a:rPr lang="en-US" dirty="0"/>
              <a:t>All the code and instructions for this project can be found at </a:t>
            </a:r>
            <a:r>
              <a:rPr lang="en-US" dirty="0">
                <a:hlinkClick r:id="rId2"/>
              </a:rPr>
              <a:t>https://gitlab.com/jeffersonbourguignon/robotics-and-operating-systems-android-and-automated-probe-water-drone-project</a:t>
            </a:r>
            <a:r>
              <a:rPr lang="en-US" dirty="0"/>
              <a:t> </a:t>
            </a:r>
          </a:p>
        </p:txBody>
      </p:sp>
    </p:spTree>
    <p:extLst>
      <p:ext uri="{BB962C8B-B14F-4D97-AF65-F5344CB8AC3E}">
        <p14:creationId xmlns:p14="http://schemas.microsoft.com/office/powerpoint/2010/main" val="2477879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29">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Initiating the app</a:t>
            </a:r>
          </a:p>
        </p:txBody>
      </p:sp>
      <p:pic>
        <p:nvPicPr>
          <p:cNvPr id="8" name="Picture Placeholder 7" descr="Graphical user interface, text, application&#10;&#10;Description automatically generated">
            <a:extLst>
              <a:ext uri="{FF2B5EF4-FFF2-40B4-BE49-F238E27FC236}">
                <a16:creationId xmlns:a16="http://schemas.microsoft.com/office/drawing/2014/main" id="{BB37A870-550D-4F3F-9450-52664B9DB167}"/>
              </a:ext>
            </a:extLst>
          </p:cNvPr>
          <p:cNvPicPr>
            <a:picLocks noGrp="1" noChangeAspect="1"/>
          </p:cNvPicPr>
          <p:nvPr>
            <p:ph idx="1"/>
          </p:nvPr>
        </p:nvPicPr>
        <p:blipFill rotWithShape="1">
          <a:blip r:embed="rId2"/>
          <a:srcRect r="-1" b="7001"/>
          <a:stretch/>
        </p:blipFill>
        <p:spPr>
          <a:xfrm>
            <a:off x="0" y="1783175"/>
            <a:ext cx="5850384" cy="3291649"/>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32" name="Oval 31">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957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Freeform: Shape 7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Arc 7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86" name="Rectangle 77">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1524000" y="4218281"/>
            <a:ext cx="4265007" cy="1885199"/>
          </a:xfrm>
        </p:spPr>
        <p:txBody>
          <a:bodyPr vert="horz" lIns="91440" tIns="45720" rIns="91440" bIns="45720" rtlCol="0" anchor="ctr">
            <a:normAutofit/>
          </a:bodyPr>
          <a:lstStyle/>
          <a:p>
            <a:r>
              <a:rPr lang="en-US" sz="4200" kern="1200">
                <a:solidFill>
                  <a:schemeClr val="tx1"/>
                </a:solidFill>
                <a:latin typeface="+mj-lt"/>
                <a:ea typeface="+mj-ea"/>
                <a:cs typeface="+mj-cs"/>
              </a:rPr>
              <a:t>This is where the button magic happens</a:t>
            </a:r>
          </a:p>
        </p:txBody>
      </p:sp>
      <p:pic>
        <p:nvPicPr>
          <p:cNvPr id="11" name="Content Placeholder 10">
            <a:extLst>
              <a:ext uri="{FF2B5EF4-FFF2-40B4-BE49-F238E27FC236}">
                <a16:creationId xmlns:a16="http://schemas.microsoft.com/office/drawing/2014/main" id="{FAEEE346-0152-434B-B8D3-7D62EB7F6B19}"/>
              </a:ext>
            </a:extLst>
          </p:cNvPr>
          <p:cNvPicPr>
            <a:picLocks noGrp="1" noChangeAspect="1"/>
          </p:cNvPicPr>
          <p:nvPr>
            <p:ph idx="1"/>
          </p:nvPr>
        </p:nvPicPr>
        <p:blipFill rotWithShape="1">
          <a:blip r:embed="rId2"/>
          <a:srcRect l="2691"/>
          <a:stretch/>
        </p:blipFill>
        <p:spPr>
          <a:xfrm>
            <a:off x="3169006" y="678145"/>
            <a:ext cx="5842570" cy="3287267"/>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p:spPr>
      </p:pic>
      <p:sp>
        <p:nvSpPr>
          <p:cNvPr id="87" name="Oval 79">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88" name="Arc 81">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596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Freeform: Shape 8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Arc 8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1" name="Rectangle 90">
            <a:extLst>
              <a:ext uri="{FF2B5EF4-FFF2-40B4-BE49-F238E27FC236}">
                <a16:creationId xmlns:a16="http://schemas.microsoft.com/office/drawing/2014/main" id="{D0461F72-A27E-48C5-A99A-B5EEDA745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1524000" y="3349167"/>
            <a:ext cx="9144000" cy="1748373"/>
          </a:xfrm>
        </p:spPr>
        <p:txBody>
          <a:bodyPr vert="horz" lIns="91440" tIns="45720" rIns="91440" bIns="45720" rtlCol="0" anchor="b">
            <a:normAutofit/>
          </a:bodyPr>
          <a:lstStyle/>
          <a:p>
            <a:pPr algn="ctr"/>
            <a:r>
              <a:rPr lang="en-US" sz="2000" kern="1200" dirty="0">
                <a:solidFill>
                  <a:schemeClr val="tx1"/>
                </a:solidFill>
                <a:latin typeface="+mj-lt"/>
                <a:ea typeface="+mj-ea"/>
                <a:cs typeface="+mj-cs"/>
              </a:rPr>
              <a:t>Here we are setting up the environment to get an IP address. This is used to provide the probe with an address to call. Any WIFI can be used given that the ID is known to the probe as well as the Password. Then the IP and port are declared to be listening on the app and the probe. We did not have to use an internet connection because the probe has its own LAN.  </a:t>
            </a:r>
          </a:p>
        </p:txBody>
      </p:sp>
      <p:pic>
        <p:nvPicPr>
          <p:cNvPr id="4" name="Content Placeholder 3">
            <a:extLst>
              <a:ext uri="{FF2B5EF4-FFF2-40B4-BE49-F238E27FC236}">
                <a16:creationId xmlns:a16="http://schemas.microsoft.com/office/drawing/2014/main" id="{838E2BFD-D0E2-44B8-9FC4-2EC428EFC434}"/>
              </a:ext>
            </a:extLst>
          </p:cNvPr>
          <p:cNvPicPr>
            <a:picLocks noGrp="1" noChangeAspect="1"/>
          </p:cNvPicPr>
          <p:nvPr>
            <p:ph idx="1"/>
          </p:nvPr>
        </p:nvPicPr>
        <p:blipFill>
          <a:blip r:embed="rId2"/>
          <a:stretch>
            <a:fillRect/>
          </a:stretch>
        </p:blipFill>
        <p:spPr>
          <a:xfrm>
            <a:off x="643466" y="874795"/>
            <a:ext cx="10905067" cy="1990174"/>
          </a:xfrm>
          <a:custGeom>
            <a:avLst/>
            <a:gdLst/>
            <a:ahLst/>
            <a:cxnLst/>
            <a:rect l="l" t="t" r="r" b="b"/>
            <a:pathLst>
              <a:path w="9143998" h="2473607">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p:spPr>
      </p:pic>
      <p:sp>
        <p:nvSpPr>
          <p:cNvPr id="93" name="Oval 92">
            <a:extLst>
              <a:ext uri="{FF2B5EF4-FFF2-40B4-BE49-F238E27FC236}">
                <a16:creationId xmlns:a16="http://schemas.microsoft.com/office/drawing/2014/main" id="{DF382E8D-312B-4792-A211-0BDE37F6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5562" y="262321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95" name="Arc 94">
            <a:extLst>
              <a:ext uri="{FF2B5EF4-FFF2-40B4-BE49-F238E27FC236}">
                <a16:creationId xmlns:a16="http://schemas.microsoft.com/office/drawing/2014/main" id="{036F9B07-02BE-4BD5-BA9D-E91B8A456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61268"/>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458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Freeform: Shape 11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Arc 11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7" name="Rectangle 116">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Arc 118">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874815" y="2322864"/>
            <a:ext cx="5491090" cy="2387600"/>
          </a:xfrm>
        </p:spPr>
        <p:txBody>
          <a:bodyPr vert="horz" lIns="91440" tIns="45720" rIns="91440" bIns="45720" rtlCol="0" anchor="b">
            <a:normAutofit fontScale="90000"/>
          </a:bodyPr>
          <a:lstStyle/>
          <a:p>
            <a:r>
              <a:rPr lang="en-US" sz="3300" kern="1200" dirty="0">
                <a:solidFill>
                  <a:schemeClr val="tx1"/>
                </a:solidFill>
                <a:latin typeface="+mj-lt"/>
                <a:ea typeface="+mj-ea"/>
                <a:cs typeface="+mj-cs"/>
              </a:rPr>
              <a:t>Here is a solution to getting the time and date from android because the microcontroller does not persist or synchronize our standard time.</a:t>
            </a:r>
          </a:p>
        </p:txBody>
      </p:sp>
      <p:pic>
        <p:nvPicPr>
          <p:cNvPr id="7" name="Content Placeholder 6">
            <a:extLst>
              <a:ext uri="{FF2B5EF4-FFF2-40B4-BE49-F238E27FC236}">
                <a16:creationId xmlns:a16="http://schemas.microsoft.com/office/drawing/2014/main" id="{174A7549-C34E-4325-B8A3-1F2965100681}"/>
              </a:ext>
            </a:extLst>
          </p:cNvPr>
          <p:cNvPicPr>
            <a:picLocks noGrp="1" noChangeAspect="1"/>
          </p:cNvPicPr>
          <p:nvPr>
            <p:ph idx="1"/>
          </p:nvPr>
        </p:nvPicPr>
        <p:blipFill>
          <a:blip r:embed="rId2"/>
          <a:stretch>
            <a:fillRect/>
          </a:stretch>
        </p:blipFill>
        <p:spPr>
          <a:xfrm>
            <a:off x="6417733" y="654567"/>
            <a:ext cx="5169282" cy="426465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21" name="Rectangle 120">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264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Freeform: Shape 13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Arc 14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3" name="Rectangle 142">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1524000" y="4218281"/>
            <a:ext cx="4265007" cy="1885199"/>
          </a:xfrm>
        </p:spPr>
        <p:txBody>
          <a:bodyPr vert="horz" lIns="91440" tIns="45720" rIns="91440" bIns="45720" rtlCol="0" anchor="ctr">
            <a:normAutofit/>
          </a:bodyPr>
          <a:lstStyle/>
          <a:p>
            <a:r>
              <a:rPr lang="en-US" sz="2900" kern="1200" dirty="0">
                <a:solidFill>
                  <a:schemeClr val="tx1"/>
                </a:solidFill>
                <a:latin typeface="+mj-lt"/>
                <a:ea typeface="+mj-ea"/>
                <a:cs typeface="+mj-cs"/>
              </a:rPr>
              <a:t>Here we are taking our data and saving it to a comma separated file on the android side</a:t>
            </a:r>
          </a:p>
        </p:txBody>
      </p:sp>
      <p:pic>
        <p:nvPicPr>
          <p:cNvPr id="6" name="Content Placeholder 5">
            <a:extLst>
              <a:ext uri="{FF2B5EF4-FFF2-40B4-BE49-F238E27FC236}">
                <a16:creationId xmlns:a16="http://schemas.microsoft.com/office/drawing/2014/main" id="{317C3541-AA7E-4A96-934D-AB2868370767}"/>
              </a:ext>
            </a:extLst>
          </p:cNvPr>
          <p:cNvPicPr>
            <a:picLocks noGrp="1" noChangeAspect="1"/>
          </p:cNvPicPr>
          <p:nvPr>
            <p:ph idx="1"/>
          </p:nvPr>
        </p:nvPicPr>
        <p:blipFill>
          <a:blip r:embed="rId2"/>
          <a:stretch>
            <a:fillRect/>
          </a:stretch>
        </p:blipFill>
        <p:spPr>
          <a:xfrm>
            <a:off x="678393" y="928215"/>
            <a:ext cx="10823796" cy="2787127"/>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p:spPr>
      </p:pic>
      <p:sp>
        <p:nvSpPr>
          <p:cNvPr id="145" name="Oval 144">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47" name="Arc 146">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674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Freeform: Shape 10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Arc 10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05" name="Rectangle 10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Arc 10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3300" kern="1200" dirty="0">
                <a:solidFill>
                  <a:schemeClr val="tx1"/>
                </a:solidFill>
                <a:latin typeface="+mj-lt"/>
                <a:ea typeface="+mj-ea"/>
                <a:cs typeface="+mj-cs"/>
              </a:rPr>
              <a:t>This thread is very important to us. </a:t>
            </a:r>
            <a:r>
              <a:rPr lang="en-US" sz="3300" dirty="0"/>
              <a:t>H</a:t>
            </a:r>
            <a:r>
              <a:rPr lang="en-US" sz="3300" kern="1200" dirty="0">
                <a:solidFill>
                  <a:schemeClr val="tx1"/>
                </a:solidFill>
                <a:latin typeface="+mj-lt"/>
                <a:ea typeface="+mj-ea"/>
                <a:cs typeface="+mj-cs"/>
              </a:rPr>
              <a:t>ere we start our process of communicating with the remote device</a:t>
            </a:r>
          </a:p>
        </p:txBody>
      </p:sp>
      <p:pic>
        <p:nvPicPr>
          <p:cNvPr id="7" name="Content Placeholder 6">
            <a:extLst>
              <a:ext uri="{FF2B5EF4-FFF2-40B4-BE49-F238E27FC236}">
                <a16:creationId xmlns:a16="http://schemas.microsoft.com/office/drawing/2014/main" id="{23E7D447-0F7A-4316-A22E-B37780AA53E0}"/>
              </a:ext>
            </a:extLst>
          </p:cNvPr>
          <p:cNvPicPr>
            <a:picLocks noGrp="1" noChangeAspect="1"/>
          </p:cNvPicPr>
          <p:nvPr>
            <p:ph idx="1"/>
          </p:nvPr>
        </p:nvPicPr>
        <p:blipFill>
          <a:blip r:embed="rId2"/>
          <a:stretch>
            <a:fillRect/>
          </a:stretch>
        </p:blipFill>
        <p:spPr>
          <a:xfrm>
            <a:off x="0" y="862144"/>
            <a:ext cx="5850384" cy="5133712"/>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09" name="Oval 10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641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Freeform: Shape 12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Arc 12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2" name="Rectangle 130">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D84170-24E4-46A9-83A0-6568452194AF}"/>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2400" dirty="0"/>
              <a:t>T</a:t>
            </a:r>
            <a:r>
              <a:rPr lang="en-US" sz="2400" kern="1200" dirty="0">
                <a:solidFill>
                  <a:schemeClr val="tx1"/>
                </a:solidFill>
                <a:latin typeface="+mj-lt"/>
                <a:ea typeface="+mj-ea"/>
                <a:cs typeface="+mj-cs"/>
              </a:rPr>
              <a:t>hread2 is initialized by thread and loops back to it if no message is retrieved. A true thread in the literal sense. They go back and forward to make sure messages get sent and received   </a:t>
            </a:r>
          </a:p>
        </p:txBody>
      </p:sp>
      <p:sp>
        <p:nvSpPr>
          <p:cNvPr id="144" name="Freeform: Shape 132">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Shape 134">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a:extLst>
              <a:ext uri="{FF2B5EF4-FFF2-40B4-BE49-F238E27FC236}">
                <a16:creationId xmlns:a16="http://schemas.microsoft.com/office/drawing/2014/main" id="{210424F4-82F8-4B7C-AE0B-1572E98694C2}"/>
              </a:ext>
            </a:extLst>
          </p:cNvPr>
          <p:cNvPicPr>
            <a:picLocks noGrp="1" noChangeAspect="1"/>
          </p:cNvPicPr>
          <p:nvPr>
            <p:ph idx="1"/>
          </p:nvPr>
        </p:nvPicPr>
        <p:blipFill>
          <a:blip r:embed="rId2"/>
          <a:stretch>
            <a:fillRect/>
          </a:stretch>
        </p:blipFill>
        <p:spPr>
          <a:xfrm>
            <a:off x="6651243" y="1428433"/>
            <a:ext cx="4939504" cy="361818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37" name="Freeform: Shape 136">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Shape 142">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1558"/>
      </p:ext>
    </p:extLst>
  </p:cSld>
  <p:clrMapOvr>
    <a:masterClrMapping/>
  </p:clrMapOvr>
</p:sld>
</file>

<file path=ppt/theme/theme1.xml><?xml version="1.0" encoding="utf-8"?>
<a:theme xmlns:a="http://schemas.openxmlformats.org/drawingml/2006/main" name="ShapesVTI">
  <a:themeElements>
    <a:clrScheme name="AnalogousFromLightSeed_2SEEDS">
      <a:dk1>
        <a:srgbClr val="000000"/>
      </a:dk1>
      <a:lt1>
        <a:srgbClr val="FFFFFF"/>
      </a:lt1>
      <a:dk2>
        <a:srgbClr val="413224"/>
      </a:dk2>
      <a:lt2>
        <a:srgbClr val="E2E5E8"/>
      </a:lt2>
      <a:accent1>
        <a:srgbClr val="BB9C7E"/>
      </a:accent1>
      <a:accent2>
        <a:srgbClr val="C69693"/>
      </a:accent2>
      <a:accent3>
        <a:srgbClr val="A6A27C"/>
      </a:accent3>
      <a:accent4>
        <a:srgbClr val="75ACAE"/>
      </a:accent4>
      <a:accent5>
        <a:srgbClr val="86A5BF"/>
      </a:accent5>
      <a:accent6>
        <a:srgbClr val="7E85BB"/>
      </a:accent6>
      <a:hlink>
        <a:srgbClr val="5F84A9"/>
      </a:hlink>
      <a:folHlink>
        <a:srgbClr val="7F7F7F"/>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3902</TotalTime>
  <Words>480</Words>
  <Application>Microsoft Office PowerPoint</Application>
  <PresentationFormat>Widescreen</PresentationFormat>
  <Paragraphs>42</Paragraphs>
  <Slides>27</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Aharoni</vt:lpstr>
      <vt:lpstr>Arial</vt:lpstr>
      <vt:lpstr>Avenir Next LT Pro</vt:lpstr>
      <vt:lpstr>Calibri</vt:lpstr>
      <vt:lpstr>ShapesVTI</vt:lpstr>
      <vt:lpstr>Robotics Project</vt:lpstr>
      <vt:lpstr>Android Portion</vt:lpstr>
      <vt:lpstr>Initiating the app</vt:lpstr>
      <vt:lpstr>This is where the button magic happens</vt:lpstr>
      <vt:lpstr>Here we are setting up the environment to get an IP address. This is used to provide the probe with an address to call. Any WIFI can be used given that the ID is known to the probe as well as the Password. Then the IP and port are declared to be listening on the app and the probe. We did not have to use an internet connection because the probe has its own LAN.  </vt:lpstr>
      <vt:lpstr>Here is a solution to getting the time and date from android because the microcontroller does not persist or synchronize our standard time.</vt:lpstr>
      <vt:lpstr>Here we are taking our data and saving it to a comma separated file on the android side</vt:lpstr>
      <vt:lpstr>This thread is very important to us. Here we start our process of communicating with the remote device</vt:lpstr>
      <vt:lpstr>Thread2 is initialized by thread and loops back to it if no message is retrieved. A true thread in the literal sense. They go back and forward to make sure messages get sent and received   </vt:lpstr>
      <vt:lpstr>Thread3 is a very smart solution given by Gaurav it may not look like much, but it saves a lot of coding, I think of it as a sort of reverse code factory design. If you go back to the buttons, they all use it.</vt:lpstr>
      <vt:lpstr>Thread4 is also used by a button it updates the information in a useful visual log in a table format</vt:lpstr>
      <vt:lpstr>This is our application; it is hard to explain all the cool things it does, but we will demonstrate them with the help of the probe it is meant to operate.</vt:lpstr>
      <vt:lpstr>This is our device it has grown since conception. It currently carries a pi Pico microcontroller; a buck down dc converter; 2 motor controllers with capacity for 2 motors each; a WIFI module; a GPS module; two water thermometer sensors; a lcd screen; and 8 little fish tank pumps</vt:lpstr>
      <vt:lpstr>Our probe has grown so much this diagram is missing some parts and need to be updated. But enough with the boring. Let's see it work!!!</vt:lpstr>
      <vt:lpstr>Communication </vt:lpstr>
      <vt:lpstr>PowerPoint Presentation</vt:lpstr>
      <vt:lpstr>PowerPoint Presentation</vt:lpstr>
      <vt:lpstr>Movement </vt:lpstr>
      <vt:lpstr>Listening to calls and activating functions</vt:lpstr>
      <vt:lpstr>Inside the pump class</vt:lpstr>
      <vt:lpstr>Inside the pump class</vt:lpstr>
      <vt:lpstr>Data Management</vt:lpstr>
      <vt:lpstr>Log info</vt:lpstr>
      <vt:lpstr>GPS info</vt:lpstr>
      <vt:lpstr>Geofence info</vt:lpstr>
      <vt:lpstr>PowerPoint Presentation</vt:lpstr>
      <vt:lpstr>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 Project</dc:title>
  <dc:creator>jefferson coutinho</dc:creator>
  <cp:lastModifiedBy>jefferson coutinho</cp:lastModifiedBy>
  <cp:revision>4</cp:revision>
  <dcterms:created xsi:type="dcterms:W3CDTF">2022-04-16T00:12:17Z</dcterms:created>
  <dcterms:modified xsi:type="dcterms:W3CDTF">2022-05-12T15:49:54Z</dcterms:modified>
</cp:coreProperties>
</file>